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78" r:id="rId3"/>
    <p:sldId id="263" r:id="rId4"/>
    <p:sldId id="280" r:id="rId5"/>
    <p:sldId id="264" r:id="rId6"/>
    <p:sldId id="260" r:id="rId7"/>
    <p:sldId id="281" r:id="rId8"/>
    <p:sldId id="275"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3"/>
    <p:restoredTop sz="94444"/>
  </p:normalViewPr>
  <p:slideViewPr>
    <p:cSldViewPr snapToGrid="0" snapToObjects="1">
      <p:cViewPr varScale="1">
        <p:scale>
          <a:sx n="83" d="100"/>
          <a:sy n="83" d="100"/>
        </p:scale>
        <p:origin x="109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A2E464-1606-F544-B13C-97DEC6720773}" type="datetimeFigureOut">
              <a:rPr lang="es-MX" smtClean="0"/>
              <a:t>15/10/2020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6028A-6A75-1746-89FC-BEA00D1CE708}" type="slidenum">
              <a:rPr lang="es-MX" smtClean="0"/>
              <a:t>‹Nº›</a:t>
            </a:fld>
            <a:endParaRPr lang="es-MX"/>
          </a:p>
        </p:txBody>
      </p:sp>
    </p:spTree>
    <p:extLst>
      <p:ext uri="{BB962C8B-B14F-4D97-AF65-F5344CB8AC3E}">
        <p14:creationId xmlns:p14="http://schemas.microsoft.com/office/powerpoint/2010/main" val="3814074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D5EC32D-7458-FA45-8694-AFCCD679366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AF559D97-10A3-2247-9A09-6D8ECE622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EA3442E9-EA6A-964C-9935-6537B3EFA5CE}"/>
              </a:ext>
            </a:extLst>
          </p:cNvPr>
          <p:cNvSpPr>
            <a:spLocks noGrp="1"/>
          </p:cNvSpPr>
          <p:nvPr>
            <p:ph type="dt" sz="half" idx="10"/>
          </p:nvPr>
        </p:nvSpPr>
        <p:spPr/>
        <p:txBody>
          <a:bodyPr/>
          <a:lstStyle/>
          <a:p>
            <a:fld id="{D2C6FF72-066B-DA46-9070-85DFC19FE8C7}" type="datetime1">
              <a:rPr lang="es-MX" smtClean="0"/>
              <a:t>15/10/2020</a:t>
            </a:fld>
            <a:endParaRPr lang="es-MX"/>
          </a:p>
        </p:txBody>
      </p:sp>
      <p:sp>
        <p:nvSpPr>
          <p:cNvPr id="5" name="Marcador de pie de página 4">
            <a:extLst>
              <a:ext uri="{FF2B5EF4-FFF2-40B4-BE49-F238E27FC236}">
                <a16:creationId xmlns:a16="http://schemas.microsoft.com/office/drawing/2014/main" xmlns="" id="{67DAB6CE-4810-0945-ACA2-D9EC916D3D1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EDE178D1-1DD2-4345-A46A-406B92AA83D5}"/>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130933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63CD258-F8EF-AB43-8EA2-85D0E8D18B0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18A2F01C-15F5-304C-BEC6-97A7A6D03C4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E2DDD5F9-9DC9-9244-B308-990E5FDBEBE0}"/>
              </a:ext>
            </a:extLst>
          </p:cNvPr>
          <p:cNvSpPr>
            <a:spLocks noGrp="1"/>
          </p:cNvSpPr>
          <p:nvPr>
            <p:ph type="dt" sz="half" idx="10"/>
          </p:nvPr>
        </p:nvSpPr>
        <p:spPr/>
        <p:txBody>
          <a:bodyPr/>
          <a:lstStyle/>
          <a:p>
            <a:fld id="{D6F34FEC-CF8B-9747-BAEB-8A96CB1306E5}" type="datetime1">
              <a:rPr lang="es-MX" smtClean="0"/>
              <a:t>15/10/2020</a:t>
            </a:fld>
            <a:endParaRPr lang="es-MX"/>
          </a:p>
        </p:txBody>
      </p:sp>
      <p:sp>
        <p:nvSpPr>
          <p:cNvPr id="5" name="Marcador de pie de página 4">
            <a:extLst>
              <a:ext uri="{FF2B5EF4-FFF2-40B4-BE49-F238E27FC236}">
                <a16:creationId xmlns:a16="http://schemas.microsoft.com/office/drawing/2014/main" xmlns="" id="{BBD18F70-B69C-904E-9E15-CA01DE9FF4C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5EFB58D3-5D8A-D243-A8E8-E950DA8B0A9A}"/>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31177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38D32D3D-A829-E449-A728-0CB9DBB00EA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516813CB-9A8B-204C-9B79-318AFAE47A0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3EEB8575-F061-BD46-8D33-7EE4225BD4A5}"/>
              </a:ext>
            </a:extLst>
          </p:cNvPr>
          <p:cNvSpPr>
            <a:spLocks noGrp="1"/>
          </p:cNvSpPr>
          <p:nvPr>
            <p:ph type="dt" sz="half" idx="10"/>
          </p:nvPr>
        </p:nvSpPr>
        <p:spPr/>
        <p:txBody>
          <a:bodyPr/>
          <a:lstStyle/>
          <a:p>
            <a:fld id="{BA580897-49C9-1043-B2D2-B90FACD80238}" type="datetime1">
              <a:rPr lang="es-MX" smtClean="0"/>
              <a:t>15/10/2020</a:t>
            </a:fld>
            <a:endParaRPr lang="es-MX"/>
          </a:p>
        </p:txBody>
      </p:sp>
      <p:sp>
        <p:nvSpPr>
          <p:cNvPr id="5" name="Marcador de pie de página 4">
            <a:extLst>
              <a:ext uri="{FF2B5EF4-FFF2-40B4-BE49-F238E27FC236}">
                <a16:creationId xmlns:a16="http://schemas.microsoft.com/office/drawing/2014/main" xmlns="" id="{2A54DCE8-8CDA-CD43-972E-27B813A43E0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8B21613A-F055-AB4E-951D-41734CBFD8D2}"/>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3132980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3C621FC-99E8-A04E-BD75-C4171C54E65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7773B71A-0CF4-FC4C-86B0-FEE9B3A590F8}"/>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F6FB85A-7E20-214B-9966-14F044ECCE81}"/>
              </a:ext>
            </a:extLst>
          </p:cNvPr>
          <p:cNvSpPr>
            <a:spLocks noGrp="1"/>
          </p:cNvSpPr>
          <p:nvPr>
            <p:ph type="dt" sz="half" idx="10"/>
          </p:nvPr>
        </p:nvSpPr>
        <p:spPr/>
        <p:txBody>
          <a:bodyPr/>
          <a:lstStyle/>
          <a:p>
            <a:fld id="{12FE7B07-CCDF-754F-A289-A1E5BB3B7D3D}" type="datetime1">
              <a:rPr lang="es-MX" smtClean="0"/>
              <a:t>15/10/2020</a:t>
            </a:fld>
            <a:endParaRPr lang="es-MX"/>
          </a:p>
        </p:txBody>
      </p:sp>
      <p:sp>
        <p:nvSpPr>
          <p:cNvPr id="5" name="Marcador de pie de página 4">
            <a:extLst>
              <a:ext uri="{FF2B5EF4-FFF2-40B4-BE49-F238E27FC236}">
                <a16:creationId xmlns:a16="http://schemas.microsoft.com/office/drawing/2014/main" xmlns="" id="{D6D3603F-95DA-5D44-A748-3A25C18B80E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346B3844-18D2-2A44-B565-6F8F9A56ECD7}"/>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84851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4365158-65C0-0A43-A185-FC338B597E9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52BF2E87-C3CE-EE4B-A925-EF691793EA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684FC21E-3828-1F4D-9FFB-29BC80278B5E}"/>
              </a:ext>
            </a:extLst>
          </p:cNvPr>
          <p:cNvSpPr>
            <a:spLocks noGrp="1"/>
          </p:cNvSpPr>
          <p:nvPr>
            <p:ph type="dt" sz="half" idx="10"/>
          </p:nvPr>
        </p:nvSpPr>
        <p:spPr/>
        <p:txBody>
          <a:bodyPr/>
          <a:lstStyle/>
          <a:p>
            <a:fld id="{704CB3DB-1E97-024C-AA91-19686B7635EF}" type="datetime1">
              <a:rPr lang="es-MX" smtClean="0"/>
              <a:t>15/10/2020</a:t>
            </a:fld>
            <a:endParaRPr lang="es-MX"/>
          </a:p>
        </p:txBody>
      </p:sp>
      <p:sp>
        <p:nvSpPr>
          <p:cNvPr id="5" name="Marcador de pie de página 4">
            <a:extLst>
              <a:ext uri="{FF2B5EF4-FFF2-40B4-BE49-F238E27FC236}">
                <a16:creationId xmlns:a16="http://schemas.microsoft.com/office/drawing/2014/main" xmlns="" id="{E0CF20FD-59F3-3349-9D57-3B9E7CADAF1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C42BF545-E276-3642-BCF6-151A2987C8E4}"/>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515050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0F8250A-2A0E-944A-87A6-E541266FBD2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9846D78D-EEEB-1543-8BF8-85DD4A7CF8E1}"/>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0BE0A1AE-5FDF-CC4C-B00C-3F1E588490E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A4F885FE-34A4-A143-883A-1FC56F2FF09D}"/>
              </a:ext>
            </a:extLst>
          </p:cNvPr>
          <p:cNvSpPr>
            <a:spLocks noGrp="1"/>
          </p:cNvSpPr>
          <p:nvPr>
            <p:ph type="dt" sz="half" idx="10"/>
          </p:nvPr>
        </p:nvSpPr>
        <p:spPr/>
        <p:txBody>
          <a:bodyPr/>
          <a:lstStyle/>
          <a:p>
            <a:fld id="{10785784-44B6-8742-B4B3-72DCEF0456E2}" type="datetime1">
              <a:rPr lang="es-MX" smtClean="0"/>
              <a:t>15/10/2020</a:t>
            </a:fld>
            <a:endParaRPr lang="es-MX"/>
          </a:p>
        </p:txBody>
      </p:sp>
      <p:sp>
        <p:nvSpPr>
          <p:cNvPr id="6" name="Marcador de pie de página 5">
            <a:extLst>
              <a:ext uri="{FF2B5EF4-FFF2-40B4-BE49-F238E27FC236}">
                <a16:creationId xmlns:a16="http://schemas.microsoft.com/office/drawing/2014/main" xmlns="" id="{EDB82E87-FD3C-F143-9D18-EC160115DAA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0218EB13-29A7-754E-93BF-4464A4318A45}"/>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1684186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BC93C7D-6B4A-2548-BE73-3C80C093C6F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43CDBAD0-4C4F-5849-A084-1AFA9B5D4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DBD1E02F-CB07-B743-96C1-C283D5316C6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390FD513-30E1-C546-8A2B-66F31CE1AB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76BB3094-FC66-EF41-8F71-81823F42899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F6187ACC-DE95-8643-86D9-33BF63CE7942}"/>
              </a:ext>
            </a:extLst>
          </p:cNvPr>
          <p:cNvSpPr>
            <a:spLocks noGrp="1"/>
          </p:cNvSpPr>
          <p:nvPr>
            <p:ph type="dt" sz="half" idx="10"/>
          </p:nvPr>
        </p:nvSpPr>
        <p:spPr/>
        <p:txBody>
          <a:bodyPr/>
          <a:lstStyle/>
          <a:p>
            <a:fld id="{36F79B7E-6BD0-4F45-A08B-22171312AF8D}" type="datetime1">
              <a:rPr lang="es-MX" smtClean="0"/>
              <a:t>15/10/2020</a:t>
            </a:fld>
            <a:endParaRPr lang="es-MX"/>
          </a:p>
        </p:txBody>
      </p:sp>
      <p:sp>
        <p:nvSpPr>
          <p:cNvPr id="8" name="Marcador de pie de página 7">
            <a:extLst>
              <a:ext uri="{FF2B5EF4-FFF2-40B4-BE49-F238E27FC236}">
                <a16:creationId xmlns:a16="http://schemas.microsoft.com/office/drawing/2014/main" xmlns="" id="{B3E4045C-AE16-2C41-94D8-C339DA9CE79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1D726805-882C-BE4B-BE35-39AFD26F21C1}"/>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637505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985B792-8FF4-9C46-A69F-7859DF5965A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1E4822D7-8C0D-6947-9AB0-7F4284CDB7AE}"/>
              </a:ext>
            </a:extLst>
          </p:cNvPr>
          <p:cNvSpPr>
            <a:spLocks noGrp="1"/>
          </p:cNvSpPr>
          <p:nvPr>
            <p:ph type="dt" sz="half" idx="10"/>
          </p:nvPr>
        </p:nvSpPr>
        <p:spPr/>
        <p:txBody>
          <a:bodyPr/>
          <a:lstStyle/>
          <a:p>
            <a:fld id="{1F34E4FD-0AFB-F942-B87E-F8CBE36E0AE1}" type="datetime1">
              <a:rPr lang="es-MX" smtClean="0"/>
              <a:t>15/10/2020</a:t>
            </a:fld>
            <a:endParaRPr lang="es-MX"/>
          </a:p>
        </p:txBody>
      </p:sp>
      <p:sp>
        <p:nvSpPr>
          <p:cNvPr id="4" name="Marcador de pie de página 3">
            <a:extLst>
              <a:ext uri="{FF2B5EF4-FFF2-40B4-BE49-F238E27FC236}">
                <a16:creationId xmlns:a16="http://schemas.microsoft.com/office/drawing/2014/main" xmlns="" id="{CDD8ED02-8DE5-C545-B422-C247C5AA443A}"/>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7193186E-7442-FF4B-847F-F3B9D2DA5E36}"/>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502251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BA68299C-C1B3-2F47-892E-336E9426A094}"/>
              </a:ext>
            </a:extLst>
          </p:cNvPr>
          <p:cNvSpPr>
            <a:spLocks noGrp="1"/>
          </p:cNvSpPr>
          <p:nvPr>
            <p:ph type="dt" sz="half" idx="10"/>
          </p:nvPr>
        </p:nvSpPr>
        <p:spPr/>
        <p:txBody>
          <a:bodyPr/>
          <a:lstStyle/>
          <a:p>
            <a:fld id="{C8143BED-DACF-1848-B5CD-C5BC33EBAFE8}" type="datetime1">
              <a:rPr lang="es-MX" smtClean="0"/>
              <a:t>15/10/2020</a:t>
            </a:fld>
            <a:endParaRPr lang="es-MX"/>
          </a:p>
        </p:txBody>
      </p:sp>
      <p:sp>
        <p:nvSpPr>
          <p:cNvPr id="3" name="Marcador de pie de página 2">
            <a:extLst>
              <a:ext uri="{FF2B5EF4-FFF2-40B4-BE49-F238E27FC236}">
                <a16:creationId xmlns:a16="http://schemas.microsoft.com/office/drawing/2014/main" xmlns="" id="{D3A42FF6-3ADD-0F48-AB74-4D1EE5071C5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E1DD7CBD-C45E-1F44-9E44-67247CFAC28E}"/>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2043278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CDC7CB-369D-A145-86DF-2FD356B52D9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B48F498F-9B3D-F14F-9111-FA557F207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5FE280A8-BC19-374E-B157-F8D8D209FC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D38D0F3F-8BFD-024B-B622-F6ECB8C91BF7}"/>
              </a:ext>
            </a:extLst>
          </p:cNvPr>
          <p:cNvSpPr>
            <a:spLocks noGrp="1"/>
          </p:cNvSpPr>
          <p:nvPr>
            <p:ph type="dt" sz="half" idx="10"/>
          </p:nvPr>
        </p:nvSpPr>
        <p:spPr/>
        <p:txBody>
          <a:bodyPr/>
          <a:lstStyle/>
          <a:p>
            <a:fld id="{D2EDCF88-5F10-6343-BA77-E46A1E1110B8}" type="datetime1">
              <a:rPr lang="es-MX" smtClean="0"/>
              <a:t>15/10/2020</a:t>
            </a:fld>
            <a:endParaRPr lang="es-MX"/>
          </a:p>
        </p:txBody>
      </p:sp>
      <p:sp>
        <p:nvSpPr>
          <p:cNvPr id="6" name="Marcador de pie de página 5">
            <a:extLst>
              <a:ext uri="{FF2B5EF4-FFF2-40B4-BE49-F238E27FC236}">
                <a16:creationId xmlns:a16="http://schemas.microsoft.com/office/drawing/2014/main" xmlns="" id="{8B59A724-FFFD-2C4E-A699-50FF43DF91A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628E7259-FB19-2648-B112-6309588424B2}"/>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304987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2D250E6-E19D-7543-A616-C2F26D08CE2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829364DD-8814-9047-9644-4347D2AB4D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54DB7F52-1259-5D40-818C-B85EFCFCF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C6B8B44D-169E-844F-B8A3-32B62AC0271C}"/>
              </a:ext>
            </a:extLst>
          </p:cNvPr>
          <p:cNvSpPr>
            <a:spLocks noGrp="1"/>
          </p:cNvSpPr>
          <p:nvPr>
            <p:ph type="dt" sz="half" idx="10"/>
          </p:nvPr>
        </p:nvSpPr>
        <p:spPr/>
        <p:txBody>
          <a:bodyPr/>
          <a:lstStyle/>
          <a:p>
            <a:fld id="{94AEFB47-94A3-4B47-A6AB-1CBFD9298FE2}" type="datetime1">
              <a:rPr lang="es-MX" smtClean="0"/>
              <a:t>15/10/2020</a:t>
            </a:fld>
            <a:endParaRPr lang="es-MX"/>
          </a:p>
        </p:txBody>
      </p:sp>
      <p:sp>
        <p:nvSpPr>
          <p:cNvPr id="6" name="Marcador de pie de página 5">
            <a:extLst>
              <a:ext uri="{FF2B5EF4-FFF2-40B4-BE49-F238E27FC236}">
                <a16:creationId xmlns:a16="http://schemas.microsoft.com/office/drawing/2014/main" xmlns="" id="{9E8D01EC-43B0-EF4E-99AB-EE94F772991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229F7391-00CC-CC4B-8E79-F4D75506EDBD}"/>
              </a:ext>
            </a:extLst>
          </p:cNvPr>
          <p:cNvSpPr>
            <a:spLocks noGrp="1"/>
          </p:cNvSpPr>
          <p:nvPr>
            <p:ph type="sldNum" sz="quarter" idx="12"/>
          </p:nvPr>
        </p:nvSpPr>
        <p:spPr/>
        <p:txBody>
          <a:bodyPr/>
          <a:lstStyle/>
          <a:p>
            <a:fld id="{9874FEE4-F77C-F447-9952-8E1E8A600B39}" type="slidenum">
              <a:rPr lang="es-MX" smtClean="0"/>
              <a:t>‹Nº›</a:t>
            </a:fld>
            <a:endParaRPr lang="es-MX"/>
          </a:p>
        </p:txBody>
      </p:sp>
    </p:spTree>
    <p:extLst>
      <p:ext uri="{BB962C8B-B14F-4D97-AF65-F5344CB8AC3E}">
        <p14:creationId xmlns:p14="http://schemas.microsoft.com/office/powerpoint/2010/main" val="371966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445A2D22-1732-324A-8C51-EE40940DFC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B218C553-8791-444A-B4DB-2259D8EE9D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D4FEAAD0-CA86-AB4C-B089-F5C93474B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7FD948-1E99-0E47-82D8-6CB5DF895B89}" type="datetime1">
              <a:rPr lang="es-MX" smtClean="0"/>
              <a:t>15/10/2020</a:t>
            </a:fld>
            <a:endParaRPr lang="es-MX"/>
          </a:p>
        </p:txBody>
      </p:sp>
      <p:sp>
        <p:nvSpPr>
          <p:cNvPr id="5" name="Marcador de pie de página 4">
            <a:extLst>
              <a:ext uri="{FF2B5EF4-FFF2-40B4-BE49-F238E27FC236}">
                <a16:creationId xmlns:a16="http://schemas.microsoft.com/office/drawing/2014/main" xmlns="" id="{335405C8-364A-7844-AB37-2EB88668A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B50A0452-49B3-4D4C-BF48-7527E4932D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4FEE4-F77C-F447-9952-8E1E8A600B39}" type="slidenum">
              <a:rPr lang="es-MX" smtClean="0"/>
              <a:t>‹Nº›</a:t>
            </a:fld>
            <a:endParaRPr lang="es-MX"/>
          </a:p>
        </p:txBody>
      </p:sp>
    </p:spTree>
    <p:extLst>
      <p:ext uri="{BB962C8B-B14F-4D97-AF65-F5344CB8AC3E}">
        <p14:creationId xmlns:p14="http://schemas.microsoft.com/office/powerpoint/2010/main" val="1958682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captura de pantalla&#10;&#10;Descripción generada automáticamente">
            <a:extLst>
              <a:ext uri="{FF2B5EF4-FFF2-40B4-BE49-F238E27FC236}">
                <a16:creationId xmlns:a16="http://schemas.microsoft.com/office/drawing/2014/main" xmlns="" id="{391C6366-D15A-477D-B6A7-80C9C9479429}"/>
              </a:ext>
            </a:extLst>
          </p:cNvPr>
          <p:cNvPicPr>
            <a:picLocks noChangeAspect="1"/>
          </p:cNvPicPr>
          <p:nvPr/>
        </p:nvPicPr>
        <p:blipFill>
          <a:blip r:embed="rId2"/>
          <a:stretch>
            <a:fillRect/>
          </a:stretch>
        </p:blipFill>
        <p:spPr>
          <a:xfrm>
            <a:off x="0" y="332509"/>
            <a:ext cx="12192000" cy="6858000"/>
          </a:xfrm>
          <a:prstGeom prst="rect">
            <a:avLst/>
          </a:prstGeom>
        </p:spPr>
      </p:pic>
      <p:sp>
        <p:nvSpPr>
          <p:cNvPr id="2" name="Título 1">
            <a:extLst>
              <a:ext uri="{FF2B5EF4-FFF2-40B4-BE49-F238E27FC236}">
                <a16:creationId xmlns:a16="http://schemas.microsoft.com/office/drawing/2014/main" xmlns="" id="{CB6F23EC-0C2A-2F40-B11E-B8F7D4088514}"/>
              </a:ext>
            </a:extLst>
          </p:cNvPr>
          <p:cNvSpPr>
            <a:spLocks noGrp="1"/>
          </p:cNvSpPr>
          <p:nvPr>
            <p:ph type="ctrTitle"/>
          </p:nvPr>
        </p:nvSpPr>
        <p:spPr>
          <a:xfrm>
            <a:off x="1524000" y="1669329"/>
            <a:ext cx="9144000" cy="1840634"/>
          </a:xfrm>
        </p:spPr>
        <p:txBody>
          <a:bodyPr>
            <a:normAutofit fontScale="90000"/>
          </a:bodyPr>
          <a:lstStyle/>
          <a:p>
            <a:r>
              <a:rPr lang="es-MX" dirty="0"/>
              <a:t/>
            </a:r>
            <a:br>
              <a:rPr lang="es-MX" dirty="0"/>
            </a:br>
            <a:r>
              <a:rPr lang="es-MX" dirty="0"/>
              <a:t/>
            </a:r>
            <a:br>
              <a:rPr lang="es-MX" dirty="0"/>
            </a:br>
            <a:r>
              <a:rPr lang="es-MX" dirty="0"/>
              <a:t/>
            </a:r>
            <a:br>
              <a:rPr lang="es-MX" dirty="0"/>
            </a:br>
            <a:r>
              <a:rPr lang="es-MX" dirty="0"/>
              <a:t/>
            </a:r>
            <a:br>
              <a:rPr lang="es-MX" dirty="0"/>
            </a:br>
            <a:r>
              <a:rPr lang="es-MX" dirty="0"/>
              <a:t/>
            </a:r>
            <a:br>
              <a:rPr lang="es-MX" dirty="0"/>
            </a:br>
            <a:r>
              <a:rPr lang="es-MX" dirty="0"/>
              <a:t/>
            </a:r>
            <a:br>
              <a:rPr lang="es-MX" dirty="0"/>
            </a:br>
            <a:r>
              <a:rPr lang="es-MX" sz="3100" dirty="0">
                <a:latin typeface="Arial" panose="020B0604020202020204" pitchFamily="34" charset="0"/>
                <a:cs typeface="Arial" panose="020B0604020202020204" pitchFamily="34" charset="0"/>
              </a:rPr>
              <a:t>Iniciativa Fiscal 2021.</a:t>
            </a:r>
            <a:br>
              <a:rPr lang="es-MX" sz="3100" dirty="0">
                <a:latin typeface="Arial" panose="020B0604020202020204" pitchFamily="34" charset="0"/>
                <a:cs typeface="Arial" panose="020B0604020202020204" pitchFamily="34" charset="0"/>
              </a:rPr>
            </a:br>
            <a:r>
              <a:rPr lang="es-MX" sz="3100" dirty="0">
                <a:latin typeface="Arial" panose="020B0604020202020204" pitchFamily="34" charset="0"/>
                <a:cs typeface="Arial" panose="020B0604020202020204" pitchFamily="34" charset="0"/>
              </a:rPr>
              <a:t>Ley de Ingresos, IEPS, LFD.</a:t>
            </a:r>
            <a:br>
              <a:rPr lang="es-MX" sz="3100" dirty="0">
                <a:latin typeface="Arial" panose="020B0604020202020204" pitchFamily="34" charset="0"/>
                <a:cs typeface="Arial" panose="020B0604020202020204" pitchFamily="34" charset="0"/>
              </a:rPr>
            </a:br>
            <a:endParaRPr lang="es-MX" sz="31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xmlns="" id="{B3A0ED09-1550-614F-A6AE-E2D3F692E245}"/>
              </a:ext>
            </a:extLst>
          </p:cNvPr>
          <p:cNvSpPr>
            <a:spLocks noGrp="1"/>
          </p:cNvSpPr>
          <p:nvPr>
            <p:ph type="subTitle" idx="1"/>
          </p:nvPr>
        </p:nvSpPr>
        <p:spPr>
          <a:xfrm>
            <a:off x="1745672" y="4275116"/>
            <a:ext cx="8922327" cy="982683"/>
          </a:xfrm>
        </p:spPr>
        <p:txBody>
          <a:bodyPr/>
          <a:lstStyle/>
          <a:p>
            <a:pPr algn="r"/>
            <a:r>
              <a:rPr lang="es-MX" dirty="0"/>
              <a:t>Octubre 2020</a:t>
            </a:r>
          </a:p>
          <a:p>
            <a:pPr algn="r"/>
            <a:endParaRPr lang="es-MX" dirty="0"/>
          </a:p>
        </p:txBody>
      </p:sp>
      <p:sp>
        <p:nvSpPr>
          <p:cNvPr id="6" name="Marcador de número de diapositiva 5">
            <a:extLst>
              <a:ext uri="{FF2B5EF4-FFF2-40B4-BE49-F238E27FC236}">
                <a16:creationId xmlns:a16="http://schemas.microsoft.com/office/drawing/2014/main" xmlns="" id="{824B86A0-AE84-CE42-B5AF-5D57A2F180F9}"/>
              </a:ext>
            </a:extLst>
          </p:cNvPr>
          <p:cNvSpPr>
            <a:spLocks noGrp="1"/>
          </p:cNvSpPr>
          <p:nvPr>
            <p:ph type="sldNum" sz="quarter" idx="12"/>
          </p:nvPr>
        </p:nvSpPr>
        <p:spPr/>
        <p:txBody>
          <a:bodyPr/>
          <a:lstStyle/>
          <a:p>
            <a:fld id="{9874FEE4-F77C-F447-9952-8E1E8A600B39}" type="slidenum">
              <a:rPr lang="es-MX" smtClean="0"/>
              <a:t>1</a:t>
            </a:fld>
            <a:endParaRPr lang="es-MX"/>
          </a:p>
        </p:txBody>
      </p:sp>
    </p:spTree>
    <p:extLst>
      <p:ext uri="{BB962C8B-B14F-4D97-AF65-F5344CB8AC3E}">
        <p14:creationId xmlns:p14="http://schemas.microsoft.com/office/powerpoint/2010/main" val="962094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Imagen que contiene captura de pantalla&#10;&#10;Descripción generada automáticamente">
            <a:extLst>
              <a:ext uri="{FF2B5EF4-FFF2-40B4-BE49-F238E27FC236}">
                <a16:creationId xmlns:a16="http://schemas.microsoft.com/office/drawing/2014/main" xmlns="" id="{391C6366-D15A-477D-B6A7-80C9C9479429}"/>
              </a:ext>
            </a:extLst>
          </p:cNvPr>
          <p:cNvPicPr>
            <a:picLocks noChangeAspect="1"/>
          </p:cNvPicPr>
          <p:nvPr/>
        </p:nvPicPr>
        <p:blipFill>
          <a:blip r:embed="rId2"/>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xmlns="" id="{CB6F23EC-0C2A-2F40-B11E-B8F7D4088514}"/>
              </a:ext>
            </a:extLst>
          </p:cNvPr>
          <p:cNvSpPr>
            <a:spLocks noGrp="1"/>
          </p:cNvSpPr>
          <p:nvPr>
            <p:ph type="ctrTitle"/>
          </p:nvPr>
        </p:nvSpPr>
        <p:spPr/>
        <p:txBody>
          <a:bodyPr>
            <a:normAutofit fontScale="90000"/>
          </a:bodyPr>
          <a:lstStyle/>
          <a:p>
            <a:r>
              <a:rPr lang="es-MX" dirty="0"/>
              <a:t/>
            </a:r>
            <a:br>
              <a:rPr lang="es-MX" dirty="0"/>
            </a:br>
            <a:r>
              <a:rPr lang="es-MX" dirty="0"/>
              <a:t/>
            </a:r>
            <a:br>
              <a:rPr lang="es-MX" dirty="0"/>
            </a:br>
            <a:r>
              <a:rPr lang="es-MX" dirty="0"/>
              <a:t>Ley de Ingresos 2021.</a:t>
            </a:r>
            <a:r>
              <a:rPr lang="es-MX" sz="2200" dirty="0">
                <a:latin typeface="Arial" panose="020B0604020202020204" pitchFamily="34" charset="0"/>
                <a:cs typeface="Arial" panose="020B0604020202020204" pitchFamily="34" charset="0"/>
              </a:rPr>
              <a:t/>
            </a:r>
            <a:br>
              <a:rPr lang="es-MX" sz="2200" dirty="0">
                <a:latin typeface="Arial" panose="020B0604020202020204" pitchFamily="34" charset="0"/>
                <a:cs typeface="Arial" panose="020B0604020202020204" pitchFamily="34" charset="0"/>
              </a:rPr>
            </a:br>
            <a:endParaRPr lang="es-MX" sz="2200" dirty="0">
              <a:latin typeface="Arial" panose="020B0604020202020204" pitchFamily="34" charset="0"/>
              <a:cs typeface="Arial" panose="020B0604020202020204" pitchFamily="34" charset="0"/>
            </a:endParaRPr>
          </a:p>
        </p:txBody>
      </p:sp>
      <p:sp>
        <p:nvSpPr>
          <p:cNvPr id="3" name="Subtítulo 2">
            <a:extLst>
              <a:ext uri="{FF2B5EF4-FFF2-40B4-BE49-F238E27FC236}">
                <a16:creationId xmlns:a16="http://schemas.microsoft.com/office/drawing/2014/main" xmlns="" id="{B3A0ED09-1550-614F-A6AE-E2D3F692E245}"/>
              </a:ext>
            </a:extLst>
          </p:cNvPr>
          <p:cNvSpPr>
            <a:spLocks noGrp="1"/>
          </p:cNvSpPr>
          <p:nvPr>
            <p:ph type="subTitle" idx="1"/>
          </p:nvPr>
        </p:nvSpPr>
        <p:spPr/>
        <p:txBody>
          <a:bodyPr/>
          <a:lstStyle/>
          <a:p>
            <a:pPr algn="r"/>
            <a:r>
              <a:rPr lang="es-MX" dirty="0"/>
              <a:t>Octubre 2020</a:t>
            </a:r>
          </a:p>
          <a:p>
            <a:pPr algn="r"/>
            <a:endParaRPr lang="es-MX" dirty="0"/>
          </a:p>
        </p:txBody>
      </p:sp>
      <p:sp>
        <p:nvSpPr>
          <p:cNvPr id="6" name="Marcador de número de diapositiva 5">
            <a:extLst>
              <a:ext uri="{FF2B5EF4-FFF2-40B4-BE49-F238E27FC236}">
                <a16:creationId xmlns:a16="http://schemas.microsoft.com/office/drawing/2014/main" xmlns="" id="{824B86A0-AE84-CE42-B5AF-5D57A2F180F9}"/>
              </a:ext>
            </a:extLst>
          </p:cNvPr>
          <p:cNvSpPr>
            <a:spLocks noGrp="1"/>
          </p:cNvSpPr>
          <p:nvPr>
            <p:ph type="sldNum" sz="quarter" idx="12"/>
          </p:nvPr>
        </p:nvSpPr>
        <p:spPr/>
        <p:txBody>
          <a:bodyPr/>
          <a:lstStyle/>
          <a:p>
            <a:fld id="{9874FEE4-F77C-F447-9952-8E1E8A600B39}" type="slidenum">
              <a:rPr lang="es-MX" smtClean="0"/>
              <a:t>2</a:t>
            </a:fld>
            <a:endParaRPr lang="es-MX"/>
          </a:p>
        </p:txBody>
      </p:sp>
    </p:spTree>
    <p:extLst>
      <p:ext uri="{BB962C8B-B14F-4D97-AF65-F5344CB8AC3E}">
        <p14:creationId xmlns:p14="http://schemas.microsoft.com/office/powerpoint/2010/main" val="872412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50179403-DEEB-4355-8A6C-9540039FC322}"/>
              </a:ext>
            </a:extLst>
          </p:cNvPr>
          <p:cNvPicPr>
            <a:picLocks noChangeAspect="1"/>
          </p:cNvPicPr>
          <p:nvPr/>
        </p:nvPicPr>
        <p:blipFill>
          <a:blip r:embed="rId2"/>
          <a:stretch>
            <a:fillRect/>
          </a:stretch>
        </p:blipFill>
        <p:spPr>
          <a:xfrm>
            <a:off x="0" y="-319088"/>
            <a:ext cx="12192000" cy="6858000"/>
          </a:xfrm>
          <a:prstGeom prst="rect">
            <a:avLst/>
          </a:prstGeom>
        </p:spPr>
      </p:pic>
      <p:sp>
        <p:nvSpPr>
          <p:cNvPr id="2" name="Rectángulo 1">
            <a:extLst>
              <a:ext uri="{FF2B5EF4-FFF2-40B4-BE49-F238E27FC236}">
                <a16:creationId xmlns:a16="http://schemas.microsoft.com/office/drawing/2014/main" xmlns="" id="{5147B66B-B780-E346-A126-D667C763C969}"/>
              </a:ext>
            </a:extLst>
          </p:cNvPr>
          <p:cNvSpPr/>
          <p:nvPr/>
        </p:nvSpPr>
        <p:spPr>
          <a:xfrm>
            <a:off x="95693" y="988828"/>
            <a:ext cx="11770242" cy="5449056"/>
          </a:xfrm>
          <a:prstGeom prst="rect">
            <a:avLst/>
          </a:prstGeom>
        </p:spPr>
        <p:txBody>
          <a:bodyPr wrap="square">
            <a:spAutoFit/>
          </a:bodyPr>
          <a:lstStyle/>
          <a:p>
            <a:pPr algn="ctr">
              <a:lnSpc>
                <a:spcPct val="150000"/>
              </a:lnSpc>
            </a:pPr>
            <a:r>
              <a:rPr lang="es-ES" b="1" dirty="0">
                <a:latin typeface="Arial" panose="020B0604020202020204" pitchFamily="34" charset="0"/>
                <a:cs typeface="Arial" panose="020B0604020202020204" pitchFamily="34" charset="0"/>
              </a:rPr>
              <a:t>Ley de Ingresos 2021.</a:t>
            </a:r>
          </a:p>
          <a:p>
            <a:pPr marL="285750" indent="-285750" algn="just">
              <a:lnSpc>
                <a:spcPct val="150000"/>
              </a:lnSpc>
              <a:buFontTx/>
              <a:buChar char="-"/>
            </a:pPr>
            <a:r>
              <a:rPr lang="es-ES" b="1" dirty="0">
                <a:latin typeface="Arial" panose="020B0604020202020204" pitchFamily="34" charset="0"/>
                <a:cs typeface="Calibri" panose="020F0502020204030204" pitchFamily="34" charset="0"/>
              </a:rPr>
              <a:t>Retención de ISR por intereses </a:t>
            </a:r>
            <a:r>
              <a:rPr lang="es-ES" dirty="0">
                <a:latin typeface="Arial" panose="020B0604020202020204" pitchFamily="34" charset="0"/>
                <a:cs typeface="Calibri" panose="020F0502020204030204" pitchFamily="34" charset="0"/>
              </a:rPr>
              <a:t>(Art. 21). Para 2021 la tasa de retención de ISR por intereses sería del 0.97%, para 2020 es de 1.45%. </a:t>
            </a:r>
            <a:r>
              <a:rPr lang="es-ES" b="1" dirty="0">
                <a:latin typeface="Arial" panose="020B0604020202020204" pitchFamily="34" charset="0"/>
                <a:cs typeface="Calibri" panose="020F0502020204030204" pitchFamily="34" charset="0"/>
              </a:rPr>
              <a:t>Propuesta</a:t>
            </a:r>
            <a:r>
              <a:rPr lang="es-ES" dirty="0">
                <a:latin typeface="Arial" panose="020B0604020202020204" pitchFamily="34" charset="0"/>
                <a:cs typeface="Calibri" panose="020F0502020204030204" pitchFamily="34" charset="0"/>
              </a:rPr>
              <a:t>: Solicitamos reducir la tasa de retención de ISR por intereses prevista para 2021, ya que aún es elevada la de 0.97%, considerando que la tasa cetes 2021 sería del 4%,  y la inflación: 3%. </a:t>
            </a:r>
          </a:p>
          <a:p>
            <a:pPr marL="285750" indent="-285750" algn="just">
              <a:lnSpc>
                <a:spcPct val="150000"/>
              </a:lnSpc>
              <a:buFontTx/>
              <a:buChar char="-"/>
            </a:pPr>
            <a:r>
              <a:rPr lang="es-ES" b="1" dirty="0">
                <a:latin typeface="Arial" panose="020B0604020202020204" pitchFamily="34" charset="0"/>
                <a:cs typeface="Calibri" panose="020F0502020204030204" pitchFamily="34" charset="0"/>
              </a:rPr>
              <a:t>Tasa de recargos </a:t>
            </a:r>
            <a:r>
              <a:rPr lang="es-ES" dirty="0">
                <a:latin typeface="Arial" panose="020B0604020202020204" pitchFamily="34" charset="0"/>
                <a:cs typeface="Calibri" panose="020F0502020204030204" pitchFamily="34" charset="0"/>
              </a:rPr>
              <a:t>(Art. 8). Para 2021 se mantienen las tasas de recargos previstas en el presente año. </a:t>
            </a:r>
            <a:r>
              <a:rPr lang="es-ES" b="1" dirty="0">
                <a:latin typeface="Arial" panose="020B0604020202020204" pitchFamily="34" charset="0"/>
                <a:cs typeface="Calibri" panose="020F0502020204030204" pitchFamily="34" charset="0"/>
              </a:rPr>
              <a:t>Propuesta:</a:t>
            </a:r>
            <a:r>
              <a:rPr lang="es-ES" dirty="0">
                <a:latin typeface="Arial" panose="020B0604020202020204" pitchFamily="34" charset="0"/>
                <a:cs typeface="Calibri" panose="020F0502020204030204" pitchFamily="34" charset="0"/>
              </a:rPr>
              <a:t> Disminuir las tasas de recargos, ya que las tasas de interés han ido a la baja, incluso los costos de financiamiento bancario también han registrado menores tasas. </a:t>
            </a:r>
          </a:p>
          <a:p>
            <a:pPr marL="285750" indent="-285750" algn="just">
              <a:lnSpc>
                <a:spcPct val="150000"/>
              </a:lnSpc>
              <a:buFontTx/>
              <a:buChar char="-"/>
            </a:pPr>
            <a:r>
              <a:rPr lang="es-ES" b="1" dirty="0">
                <a:latin typeface="Arial" panose="020B0604020202020204" pitchFamily="34" charset="0"/>
                <a:cs typeface="Calibri" panose="020F0502020204030204" pitchFamily="34" charset="0"/>
              </a:rPr>
              <a:t>Estímulos IEPS y Peajes </a:t>
            </a:r>
            <a:r>
              <a:rPr lang="es-ES" dirty="0">
                <a:latin typeface="Arial" panose="020B0604020202020204" pitchFamily="34" charset="0"/>
                <a:cs typeface="Calibri" panose="020F0502020204030204" pitchFamily="34" charset="0"/>
              </a:rPr>
              <a:t>(Art. 16): </a:t>
            </a:r>
            <a:r>
              <a:rPr lang="es-ES" b="1" dirty="0">
                <a:latin typeface="Arial" panose="020B0604020202020204" pitchFamily="34" charset="0"/>
                <a:cs typeface="Calibri" panose="020F0502020204030204" pitchFamily="34" charset="0"/>
              </a:rPr>
              <a:t>Propuesta:</a:t>
            </a:r>
            <a:r>
              <a:rPr lang="es-ES" dirty="0">
                <a:latin typeface="Arial" panose="020B0604020202020204" pitchFamily="34" charset="0"/>
                <a:cs typeface="Calibri" panose="020F0502020204030204" pitchFamily="34" charset="0"/>
              </a:rPr>
              <a:t> </a:t>
            </a:r>
            <a:r>
              <a:rPr lang="es-MX" dirty="0">
                <a:latin typeface="Arial" panose="020B0604020202020204" pitchFamily="34" charset="0"/>
                <a:cs typeface="Arial" panose="020B0604020202020204" pitchFamily="34" charset="0"/>
              </a:rPr>
              <a:t>Revisar las restricciones que se incorporaron a partir del 2019 para acceder a aplicar el estímulo del IEPS y de peaje en los distintos sectores industriales, como el minero, entre otros. Además de permitir el acreditamiento contra los pagos provisionales y retenciones del Impuesto sobre la Renta. Otorgar el estímulo de IEPS al sector ferroviario. No acumular para ISR los estímulos, </a:t>
            </a:r>
            <a:endParaRPr lang="es-MX" dirty="0"/>
          </a:p>
          <a:p>
            <a:pPr algn="just">
              <a:lnSpc>
                <a:spcPct val="150000"/>
              </a:lnSpc>
              <a:spcAft>
                <a:spcPts val="0"/>
              </a:spcAft>
            </a:pPr>
            <a:r>
              <a:rPr lang="es-ES" b="1" dirty="0">
                <a:latin typeface="Arial" panose="020B0604020202020204" pitchFamily="34" charset="0"/>
                <a:ea typeface="Calibri" panose="020F0502020204030204" pitchFamily="34" charset="0"/>
                <a:cs typeface="Calibri" panose="020F0502020204030204" pitchFamily="34" charset="0"/>
              </a:rPr>
              <a:t> </a:t>
            </a:r>
            <a:endParaRPr lang="es-MX"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Marcador de número de diapositiva 4">
            <a:extLst>
              <a:ext uri="{FF2B5EF4-FFF2-40B4-BE49-F238E27FC236}">
                <a16:creationId xmlns:a16="http://schemas.microsoft.com/office/drawing/2014/main" xmlns="" id="{0FAB133A-25A5-0148-97E1-46007CF0C2B0}"/>
              </a:ext>
            </a:extLst>
          </p:cNvPr>
          <p:cNvSpPr>
            <a:spLocks noGrp="1"/>
          </p:cNvSpPr>
          <p:nvPr>
            <p:ph type="sldNum" sz="quarter" idx="12"/>
          </p:nvPr>
        </p:nvSpPr>
        <p:spPr/>
        <p:txBody>
          <a:bodyPr/>
          <a:lstStyle/>
          <a:p>
            <a:fld id="{9874FEE4-F77C-F447-9952-8E1E8A600B39}" type="slidenum">
              <a:rPr lang="es-MX" smtClean="0"/>
              <a:t>3</a:t>
            </a:fld>
            <a:endParaRPr lang="es-MX"/>
          </a:p>
        </p:txBody>
      </p:sp>
    </p:spTree>
    <p:extLst>
      <p:ext uri="{BB962C8B-B14F-4D97-AF65-F5344CB8AC3E}">
        <p14:creationId xmlns:p14="http://schemas.microsoft.com/office/powerpoint/2010/main" val="212721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50179403-DEEB-4355-8A6C-9540039FC322}"/>
              </a:ext>
            </a:extLst>
          </p:cNvPr>
          <p:cNvPicPr>
            <a:picLocks noChangeAspect="1"/>
          </p:cNvPicPr>
          <p:nvPr/>
        </p:nvPicPr>
        <p:blipFill>
          <a:blip r:embed="rId2"/>
          <a:stretch>
            <a:fillRect/>
          </a:stretch>
        </p:blipFill>
        <p:spPr>
          <a:xfrm>
            <a:off x="0" y="0"/>
            <a:ext cx="12192000" cy="6858000"/>
          </a:xfrm>
          <a:prstGeom prst="rect">
            <a:avLst/>
          </a:prstGeom>
        </p:spPr>
      </p:pic>
      <p:sp>
        <p:nvSpPr>
          <p:cNvPr id="2" name="Rectángulo 1">
            <a:extLst>
              <a:ext uri="{FF2B5EF4-FFF2-40B4-BE49-F238E27FC236}">
                <a16:creationId xmlns:a16="http://schemas.microsoft.com/office/drawing/2014/main" xmlns="" id="{5147B66B-B780-E346-A126-D667C763C969}"/>
              </a:ext>
            </a:extLst>
          </p:cNvPr>
          <p:cNvSpPr/>
          <p:nvPr/>
        </p:nvSpPr>
        <p:spPr>
          <a:xfrm>
            <a:off x="1056904" y="1535469"/>
            <a:ext cx="9607138" cy="4202561"/>
          </a:xfrm>
          <a:prstGeom prst="rect">
            <a:avLst/>
          </a:prstGeom>
        </p:spPr>
        <p:txBody>
          <a:bodyPr wrap="square">
            <a:spAutoFit/>
          </a:bodyPr>
          <a:lstStyle/>
          <a:p>
            <a:pPr algn="ctr">
              <a:lnSpc>
                <a:spcPct val="150000"/>
              </a:lnSpc>
            </a:pPr>
            <a:endParaRPr lang="es-MX" b="1" dirty="0">
              <a:latin typeface="Arial" panose="020B0604020202020204" pitchFamily="34" charset="0"/>
              <a:cs typeface="Arial" panose="020B0604020202020204" pitchFamily="34" charset="0"/>
            </a:endParaRPr>
          </a:p>
          <a:p>
            <a:pPr algn="ctr">
              <a:lnSpc>
                <a:spcPct val="150000"/>
              </a:lnSpc>
            </a:pPr>
            <a:r>
              <a:rPr lang="es-MX" b="1" dirty="0">
                <a:latin typeface="Arial" panose="020B0604020202020204" pitchFamily="34" charset="0"/>
                <a:cs typeface="Arial" panose="020B0604020202020204" pitchFamily="34" charset="0"/>
              </a:rPr>
              <a:t>Impuesto Especial sobre Producción y Servicios. IEPS</a:t>
            </a:r>
          </a:p>
          <a:p>
            <a:pPr marL="285750" indent="-285750" algn="just">
              <a:lnSpc>
                <a:spcPct val="150000"/>
              </a:lnSpc>
              <a:buFontTx/>
              <a:buChar char="-"/>
            </a:pPr>
            <a:r>
              <a:rPr lang="es-ES" b="1" dirty="0">
                <a:latin typeface="Arial" panose="020B0604020202020204" pitchFamily="34" charset="0"/>
                <a:ea typeface="Cambria" panose="02040503050406030204" pitchFamily="18" charset="0"/>
                <a:cs typeface="Calibri" panose="020F0502020204030204" pitchFamily="34" charset="0"/>
              </a:rPr>
              <a:t>Cuotas complementarias IEPS Gasolinas </a:t>
            </a:r>
            <a:r>
              <a:rPr lang="es-ES" dirty="0">
                <a:latin typeface="Arial" panose="020B0604020202020204" pitchFamily="34" charset="0"/>
                <a:ea typeface="Cambria" panose="02040503050406030204" pitchFamily="18" charset="0"/>
                <a:cs typeface="Calibri" panose="020F0502020204030204" pitchFamily="34" charset="0"/>
              </a:rPr>
              <a:t>(Art. 2-B). Se proponen cuotas complementarias de IEPS a los combustibles automotrices, que podrá cobrar el Ejecutivo cuando el precio del petróleo se mantenga bajo, mediante una fórmula que se incorporaría a la Ley, con ello el Ejecutivo estaría estableciendo una cuota adicional a la ya existente, traduciéndose en un aumento del impuesto a las gasolinas. </a:t>
            </a:r>
            <a:r>
              <a:rPr lang="es-ES" b="1" dirty="0">
                <a:latin typeface="Arial" panose="020B0604020202020204" pitchFamily="34" charset="0"/>
                <a:ea typeface="Cambria" panose="02040503050406030204" pitchFamily="18" charset="0"/>
                <a:cs typeface="Calibri" panose="020F0502020204030204" pitchFamily="34" charset="0"/>
              </a:rPr>
              <a:t>Propuesta:</a:t>
            </a:r>
            <a:r>
              <a:rPr lang="es-ES" dirty="0">
                <a:latin typeface="Arial" panose="020B0604020202020204" pitchFamily="34" charset="0"/>
                <a:ea typeface="Cambria" panose="02040503050406030204" pitchFamily="18" charset="0"/>
                <a:cs typeface="Calibri" panose="020F0502020204030204" pitchFamily="34" charset="0"/>
              </a:rPr>
              <a:t> Solicitamos no incorporar dicha formula, ya que ello aumentaría los costos operativos de las industrias, y promovería la informalidad. </a:t>
            </a:r>
            <a:endParaRPr lang="es-MX" sz="2000" dirty="0">
              <a:latin typeface="Calibri" panose="020F0502020204030204" pitchFamily="34" charset="0"/>
              <a:ea typeface="Cambria" panose="02040503050406030204" pitchFamily="18" charset="0"/>
              <a:cs typeface="Times New Roman" panose="02020603050405020304" pitchFamily="18" charset="0"/>
            </a:endParaRPr>
          </a:p>
          <a:p>
            <a:pPr algn="just">
              <a:lnSpc>
                <a:spcPct val="150000"/>
              </a:lnSpc>
              <a:spcAft>
                <a:spcPts val="0"/>
              </a:spcAft>
            </a:pPr>
            <a:r>
              <a:rPr lang="es-ES" b="1" dirty="0">
                <a:latin typeface="Arial" panose="020B0604020202020204" pitchFamily="34" charset="0"/>
                <a:ea typeface="Calibri" panose="020F0502020204030204" pitchFamily="34" charset="0"/>
                <a:cs typeface="Calibri" panose="020F0502020204030204" pitchFamily="34" charset="0"/>
              </a:rPr>
              <a:t> </a:t>
            </a:r>
            <a:endParaRPr lang="es-MX"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Marcador de número de diapositiva 4">
            <a:extLst>
              <a:ext uri="{FF2B5EF4-FFF2-40B4-BE49-F238E27FC236}">
                <a16:creationId xmlns:a16="http://schemas.microsoft.com/office/drawing/2014/main" xmlns="" id="{0FAB133A-25A5-0148-97E1-46007CF0C2B0}"/>
              </a:ext>
            </a:extLst>
          </p:cNvPr>
          <p:cNvSpPr>
            <a:spLocks noGrp="1"/>
          </p:cNvSpPr>
          <p:nvPr>
            <p:ph type="sldNum" sz="quarter" idx="12"/>
          </p:nvPr>
        </p:nvSpPr>
        <p:spPr/>
        <p:txBody>
          <a:bodyPr/>
          <a:lstStyle/>
          <a:p>
            <a:fld id="{9874FEE4-F77C-F447-9952-8E1E8A600B39}" type="slidenum">
              <a:rPr lang="es-MX" smtClean="0"/>
              <a:t>4</a:t>
            </a:fld>
            <a:endParaRPr lang="es-MX"/>
          </a:p>
        </p:txBody>
      </p:sp>
    </p:spTree>
    <p:extLst>
      <p:ext uri="{BB962C8B-B14F-4D97-AF65-F5344CB8AC3E}">
        <p14:creationId xmlns:p14="http://schemas.microsoft.com/office/powerpoint/2010/main" val="2542933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34DD5D5E-D654-4EEB-945D-DA86666FC8ED}"/>
              </a:ext>
            </a:extLst>
          </p:cNvPr>
          <p:cNvPicPr>
            <a:picLocks noChangeAspect="1"/>
          </p:cNvPicPr>
          <p:nvPr/>
        </p:nvPicPr>
        <p:blipFill>
          <a:blip r:embed="rId2"/>
          <a:stretch>
            <a:fillRect/>
          </a:stretch>
        </p:blipFill>
        <p:spPr>
          <a:xfrm>
            <a:off x="0" y="0"/>
            <a:ext cx="12192000" cy="6858000"/>
          </a:xfrm>
          <a:prstGeom prst="rect">
            <a:avLst/>
          </a:prstGeom>
        </p:spPr>
      </p:pic>
      <p:sp>
        <p:nvSpPr>
          <p:cNvPr id="2" name="Marcador de número de diapositiva 1">
            <a:extLst>
              <a:ext uri="{FF2B5EF4-FFF2-40B4-BE49-F238E27FC236}">
                <a16:creationId xmlns:a16="http://schemas.microsoft.com/office/drawing/2014/main" xmlns="" id="{88CC94F6-9EE1-C340-8DE9-A0E63ECEAED3}"/>
              </a:ext>
            </a:extLst>
          </p:cNvPr>
          <p:cNvSpPr>
            <a:spLocks noGrp="1"/>
          </p:cNvSpPr>
          <p:nvPr>
            <p:ph type="sldNum" sz="quarter" idx="12"/>
          </p:nvPr>
        </p:nvSpPr>
        <p:spPr/>
        <p:txBody>
          <a:bodyPr/>
          <a:lstStyle/>
          <a:p>
            <a:fld id="{9874FEE4-F77C-F447-9952-8E1E8A600B39}" type="slidenum">
              <a:rPr lang="es-MX" smtClean="0"/>
              <a:t>5</a:t>
            </a:fld>
            <a:endParaRPr lang="es-MX"/>
          </a:p>
        </p:txBody>
      </p:sp>
      <p:sp>
        <p:nvSpPr>
          <p:cNvPr id="4" name="Marcador de contenido 3">
            <a:extLst>
              <a:ext uri="{FF2B5EF4-FFF2-40B4-BE49-F238E27FC236}">
                <a16:creationId xmlns:a16="http://schemas.microsoft.com/office/drawing/2014/main" xmlns="" id="{66C609AC-9FAE-4F46-8021-0EE51820B238}"/>
              </a:ext>
            </a:extLst>
          </p:cNvPr>
          <p:cNvSpPr>
            <a:spLocks noGrp="1"/>
          </p:cNvSpPr>
          <p:nvPr>
            <p:ph idx="4294967295"/>
          </p:nvPr>
        </p:nvSpPr>
        <p:spPr>
          <a:xfrm>
            <a:off x="308758" y="817098"/>
            <a:ext cx="11045042" cy="6040902"/>
          </a:xfrm>
        </p:spPr>
        <p:txBody>
          <a:bodyPr>
            <a:normAutofit/>
          </a:bodyPr>
          <a:lstStyle/>
          <a:p>
            <a:pPr marL="0" indent="0" algn="ctr">
              <a:buNone/>
            </a:pPr>
            <a:r>
              <a:rPr lang="es-MX" sz="2000" b="1" dirty="0">
                <a:latin typeface="Arial" panose="020B0604020202020204" pitchFamily="34" charset="0"/>
                <a:cs typeface="Arial" panose="020B0604020202020204" pitchFamily="34" charset="0"/>
              </a:rPr>
              <a:t>Derechos minería. Ley Federal de Derechos.</a:t>
            </a:r>
          </a:p>
          <a:p>
            <a:pPr marL="0" indent="0" algn="just">
              <a:buNone/>
            </a:pPr>
            <a:r>
              <a:rPr lang="es-MX" sz="2000" dirty="0">
                <a:latin typeface="Arial" panose="020B0604020202020204" pitchFamily="34" charset="0"/>
                <a:cs typeface="Arial" panose="020B0604020202020204" pitchFamily="34" charset="0"/>
              </a:rPr>
              <a:t>Se elimina el acreditamiento del derecho minero “superficiario” (Art. 263 LFD) contra el derecho especial de mineria (Art.268 LFD). </a:t>
            </a:r>
            <a:r>
              <a:rPr lang="es-MX" sz="2000" b="1" dirty="0">
                <a:latin typeface="Arial" panose="020B0604020202020204" pitchFamily="34" charset="0"/>
                <a:cs typeface="Arial" panose="020B0604020202020204" pitchFamily="34" charset="0"/>
              </a:rPr>
              <a:t>Pedimos mantener el acreditamiento</a:t>
            </a:r>
            <a:r>
              <a:rPr lang="es-MX" sz="2000" dirty="0">
                <a:latin typeface="Arial" panose="020B0604020202020204" pitchFamily="34" charset="0"/>
                <a:cs typeface="Arial" panose="020B0604020202020204" pitchFamily="34" charset="0"/>
              </a:rPr>
              <a:t>. </a:t>
            </a:r>
          </a:p>
          <a:p>
            <a:pPr marL="0" indent="0" algn="just">
              <a:buNone/>
            </a:pPr>
            <a:r>
              <a:rPr lang="es-MX" sz="2000" dirty="0">
                <a:latin typeface="Arial" panose="020B0604020202020204" pitchFamily="34" charset="0"/>
                <a:cs typeface="Arial" panose="020B0604020202020204" pitchFamily="34" charset="0"/>
              </a:rPr>
              <a:t>El</a:t>
            </a:r>
            <a:r>
              <a:rPr lang="es-ES" sz="2000" dirty="0">
                <a:latin typeface="Arial" panose="020B0604020202020204" pitchFamily="34" charset="0"/>
                <a:cs typeface="Arial" panose="020B0604020202020204" pitchFamily="34" charset="0"/>
              </a:rPr>
              <a:t> acreditamiento permite que el derecho especial sea neto y no se duplique en ese monto.</a:t>
            </a:r>
          </a:p>
          <a:p>
            <a:pPr marL="0" indent="0" algn="just">
              <a:buNone/>
            </a:pPr>
            <a:r>
              <a:rPr lang="es-ES" sz="2000" dirty="0">
                <a:latin typeface="Arial" panose="020B0604020202020204" pitchFamily="34" charset="0"/>
                <a:cs typeface="Arial" panose="020B0604020202020204" pitchFamily="34" charset="0"/>
              </a:rPr>
              <a:t>Eliminar el acreditamiento significará un aumento en la carga impositiva del sector.</a:t>
            </a:r>
          </a:p>
          <a:p>
            <a:pPr marL="0" indent="0" algn="just">
              <a:buNone/>
            </a:pPr>
            <a:r>
              <a:rPr lang="es-ES" sz="2000" dirty="0">
                <a:latin typeface="Arial" panose="020B0604020202020204" pitchFamily="34" charset="0"/>
                <a:cs typeface="Arial" panose="020B0604020202020204" pitchFamily="34" charset="0"/>
              </a:rPr>
              <a:t>México es los países con mayor carga tributaria en industria minera.</a:t>
            </a:r>
          </a:p>
          <a:p>
            <a:pPr marL="0" indent="0" algn="just">
              <a:buNone/>
            </a:pPr>
            <a:r>
              <a:rPr lang="es-ES" sz="2000" dirty="0">
                <a:latin typeface="Arial" panose="020B0604020202020204" pitchFamily="34" charset="0"/>
                <a:cs typeface="Arial" panose="020B0604020202020204" pitchFamily="34" charset="0"/>
              </a:rPr>
              <a:t>En adición, se está proponiendo que no se considere deducible ningún importe del costo de una concesión minera adquirida, para efectos de determinar la base del derecho especial sobre minería</a:t>
            </a:r>
            <a:r>
              <a:rPr lang="es-MX" sz="2000">
                <a:latin typeface="Arial" panose="020B0604020202020204" pitchFamily="34" charset="0"/>
                <a:cs typeface="Arial" panose="020B0604020202020204" pitchFamily="34" charset="0"/>
              </a:rPr>
              <a:t>, pedimos mantener la deducción.                                            </a:t>
            </a:r>
            <a:endParaRPr lang="es-MX" sz="2000" dirty="0">
              <a:latin typeface="Arial" panose="020B0604020202020204" pitchFamily="34" charset="0"/>
              <a:cs typeface="Arial" panose="020B0604020202020204" pitchFamily="34" charset="0"/>
            </a:endParaRPr>
          </a:p>
          <a:p>
            <a:pPr marL="0" indent="0">
              <a:buNone/>
            </a:pPr>
            <a:r>
              <a:rPr lang="es-MX" sz="1600" dirty="0">
                <a:latin typeface="Arial" panose="020B0604020202020204" pitchFamily="34" charset="0"/>
                <a:cs typeface="Arial" panose="020B0604020202020204" pitchFamily="34" charset="0"/>
              </a:rPr>
              <a:t>* Caída PIB minería 2T 2020: </a:t>
            </a:r>
            <a:r>
              <a:rPr lang="es-MX" sz="1600" dirty="0">
                <a:solidFill>
                  <a:srgbClr val="FF0000"/>
                </a:solidFill>
                <a:latin typeface="Arial" panose="020B0604020202020204" pitchFamily="34" charset="0"/>
                <a:cs typeface="Arial" panose="020B0604020202020204" pitchFamily="34" charset="0"/>
              </a:rPr>
              <a:t>-15.8%</a:t>
            </a:r>
          </a:p>
          <a:p>
            <a:pPr marL="0" indent="0">
              <a:buNone/>
            </a:pPr>
            <a:r>
              <a:rPr lang="es-MX" sz="1200" dirty="0">
                <a:latin typeface="Arial" panose="020B0604020202020204" pitchFamily="34" charset="0"/>
                <a:cs typeface="Arial" panose="020B0604020202020204" pitchFamily="34" charset="0"/>
              </a:rPr>
              <a:t>(No petróleo)</a:t>
            </a:r>
          </a:p>
          <a:p>
            <a:pPr marL="0" indent="0">
              <a:buNone/>
            </a:pPr>
            <a:r>
              <a:rPr lang="es-MX" sz="1600" dirty="0">
                <a:latin typeface="Arial" panose="020B0604020202020204" pitchFamily="34" charset="0"/>
                <a:cs typeface="Arial" panose="020B0604020202020204" pitchFamily="34" charset="0"/>
              </a:rPr>
              <a:t>* Caída en gastos de Exploración</a:t>
            </a:r>
          </a:p>
          <a:p>
            <a:pPr marL="0" indent="0">
              <a:buNone/>
            </a:pPr>
            <a:r>
              <a:rPr lang="es-MX" sz="1600" dirty="0">
                <a:latin typeface="Arial" panose="020B0604020202020204" pitchFamily="34" charset="0"/>
                <a:cs typeface="Arial" panose="020B0604020202020204" pitchFamily="34" charset="0"/>
              </a:rPr>
              <a:t> del 2014 a 2019 (no deducción 100% gastos</a:t>
            </a:r>
          </a:p>
          <a:p>
            <a:pPr marL="0" indent="0">
              <a:buNone/>
            </a:pPr>
            <a:r>
              <a:rPr lang="es-MX" sz="1600" dirty="0">
                <a:latin typeface="Arial" panose="020B0604020202020204" pitchFamily="34" charset="0"/>
                <a:cs typeface="Arial" panose="020B0604020202020204" pitchFamily="34" charset="0"/>
              </a:rPr>
              <a:t>Exploración)</a:t>
            </a:r>
            <a:r>
              <a:rPr lang="es-MX" sz="1600" dirty="0">
                <a:solidFill>
                  <a:srgbClr val="FF0000"/>
                </a:solidFill>
                <a:latin typeface="Arial" panose="020B0604020202020204" pitchFamily="34" charset="0"/>
                <a:cs typeface="Arial" panose="020B0604020202020204" pitchFamily="34" charset="0"/>
              </a:rPr>
              <a:t>: -37% </a:t>
            </a:r>
          </a:p>
          <a:p>
            <a:pPr marL="0" indent="0">
              <a:buNone/>
            </a:pPr>
            <a:r>
              <a:rPr lang="es-MX" sz="1600" dirty="0">
                <a:latin typeface="Arial" panose="020B0604020202020204" pitchFamily="34" charset="0"/>
                <a:cs typeface="Arial" panose="020B0604020202020204" pitchFamily="34" charset="0"/>
              </a:rPr>
              <a:t>* Restricciones para acceder a estímulos IEPS.</a:t>
            </a:r>
          </a:p>
          <a:p>
            <a:pPr marL="0" indent="0">
              <a:buNone/>
            </a:pPr>
            <a:r>
              <a:rPr lang="es-MX" sz="1600" dirty="0">
                <a:latin typeface="Arial" panose="020B0604020202020204" pitchFamily="34" charset="0"/>
                <a:cs typeface="Arial" panose="020B0604020202020204" pitchFamily="34" charset="0"/>
              </a:rPr>
              <a:t>* Empleos de calidad, remuneraciones 39% mejor que</a:t>
            </a:r>
          </a:p>
          <a:p>
            <a:pPr marL="0" indent="0">
              <a:buNone/>
            </a:pPr>
            <a:r>
              <a:rPr lang="es-MX" sz="1600" dirty="0">
                <a:latin typeface="Arial" panose="020B0604020202020204" pitchFamily="34" charset="0"/>
                <a:cs typeface="Arial" panose="020B0604020202020204" pitchFamily="34" charset="0"/>
              </a:rPr>
              <a:t>el promedio.</a:t>
            </a:r>
          </a:p>
          <a:p>
            <a:pPr marL="0" indent="0">
              <a:buNone/>
            </a:pPr>
            <a:endParaRPr lang="es-MX" sz="1600" dirty="0">
              <a:latin typeface="Arial" panose="020B0604020202020204" pitchFamily="34" charset="0"/>
              <a:cs typeface="Arial" panose="020B0604020202020204" pitchFamily="34" charset="0"/>
            </a:endParaRPr>
          </a:p>
          <a:p>
            <a:pPr marL="0" indent="0">
              <a:buNone/>
            </a:pPr>
            <a:endParaRPr lang="es-ES" dirty="0"/>
          </a:p>
          <a:p>
            <a:pPr marL="0" indent="0">
              <a:buNone/>
            </a:pPr>
            <a:endParaRPr lang="es-MX" dirty="0"/>
          </a:p>
          <a:p>
            <a:pPr marL="0" indent="0">
              <a:buNone/>
            </a:pPr>
            <a:endParaRPr lang="es-MX" dirty="0"/>
          </a:p>
          <a:p>
            <a:pPr marL="0" indent="0">
              <a:buNone/>
            </a:pPr>
            <a:endParaRPr lang="es-MX" dirty="0"/>
          </a:p>
          <a:p>
            <a:pPr marL="0" indent="0">
              <a:buNone/>
            </a:pPr>
            <a:endParaRPr lang="es-MX" dirty="0"/>
          </a:p>
        </p:txBody>
      </p:sp>
      <p:graphicFrame>
        <p:nvGraphicFramePr>
          <p:cNvPr id="5" name="Tabla 4">
            <a:extLst>
              <a:ext uri="{FF2B5EF4-FFF2-40B4-BE49-F238E27FC236}">
                <a16:creationId xmlns:a16="http://schemas.microsoft.com/office/drawing/2014/main" xmlns="" id="{CFED021E-D86A-7A4E-B7DD-71529CFAC1EC}"/>
              </a:ext>
            </a:extLst>
          </p:cNvPr>
          <p:cNvGraphicFramePr>
            <a:graphicFrameLocks noGrp="1"/>
          </p:cNvGraphicFramePr>
          <p:nvPr>
            <p:extLst>
              <p:ext uri="{D42A27DB-BD31-4B8C-83A1-F6EECF244321}">
                <p14:modId xmlns:p14="http://schemas.microsoft.com/office/powerpoint/2010/main" val="4264913467"/>
              </p:ext>
            </p:extLst>
          </p:nvPr>
        </p:nvGraphicFramePr>
        <p:xfrm>
          <a:off x="5379522" y="4061361"/>
          <a:ext cx="5557655" cy="2733057"/>
        </p:xfrm>
        <a:graphic>
          <a:graphicData uri="http://schemas.openxmlformats.org/drawingml/2006/table">
            <a:tbl>
              <a:tblPr firstRow="1" firstCol="1" bandRow="1">
                <a:tableStyleId>{5C22544A-7EE6-4342-B048-85BDC9FD1C3A}</a:tableStyleId>
              </a:tblPr>
              <a:tblGrid>
                <a:gridCol w="1111531">
                  <a:extLst>
                    <a:ext uri="{9D8B030D-6E8A-4147-A177-3AD203B41FA5}">
                      <a16:colId xmlns:a16="http://schemas.microsoft.com/office/drawing/2014/main" xmlns="" val="2955211317"/>
                    </a:ext>
                  </a:extLst>
                </a:gridCol>
                <a:gridCol w="1111531">
                  <a:extLst>
                    <a:ext uri="{9D8B030D-6E8A-4147-A177-3AD203B41FA5}">
                      <a16:colId xmlns:a16="http://schemas.microsoft.com/office/drawing/2014/main" xmlns="" val="366329992"/>
                    </a:ext>
                  </a:extLst>
                </a:gridCol>
                <a:gridCol w="1111531">
                  <a:extLst>
                    <a:ext uri="{9D8B030D-6E8A-4147-A177-3AD203B41FA5}">
                      <a16:colId xmlns:a16="http://schemas.microsoft.com/office/drawing/2014/main" xmlns="" val="3197527012"/>
                    </a:ext>
                  </a:extLst>
                </a:gridCol>
                <a:gridCol w="1111531">
                  <a:extLst>
                    <a:ext uri="{9D8B030D-6E8A-4147-A177-3AD203B41FA5}">
                      <a16:colId xmlns:a16="http://schemas.microsoft.com/office/drawing/2014/main" xmlns="" val="204562561"/>
                    </a:ext>
                  </a:extLst>
                </a:gridCol>
                <a:gridCol w="1111531">
                  <a:extLst>
                    <a:ext uri="{9D8B030D-6E8A-4147-A177-3AD203B41FA5}">
                      <a16:colId xmlns:a16="http://schemas.microsoft.com/office/drawing/2014/main" xmlns="" val="3614236431"/>
                    </a:ext>
                  </a:extLst>
                </a:gridCol>
              </a:tblGrid>
              <a:tr h="1090581">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Año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ISR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Derechos  superficiales </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Nuevos Derechos  2014</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TOTAL</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706061654"/>
                  </a:ext>
                </a:extLst>
              </a:tr>
              <a:tr h="821238">
                <a:tc>
                  <a:txBody>
                    <a:bodyPr/>
                    <a:lstStyle/>
                    <a:p>
                      <a:pPr algn="ctr">
                        <a:lnSpc>
                          <a:spcPct val="115000"/>
                        </a:lnSpc>
                        <a:spcAft>
                          <a:spcPts val="1000"/>
                        </a:spcAft>
                      </a:pPr>
                      <a:r>
                        <a:rPr lang="es-MX" sz="1200">
                          <a:effectLst/>
                          <a:latin typeface="Arial" panose="020B0604020202020204" pitchFamily="34" charset="0"/>
                          <a:cs typeface="Arial" panose="020B0604020202020204" pitchFamily="34" charset="0"/>
                        </a:rPr>
                        <a:t>2015</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a:effectLst/>
                          <a:latin typeface="Arial" panose="020B0604020202020204" pitchFamily="34" charset="0"/>
                          <a:cs typeface="Arial" panose="020B0604020202020204" pitchFamily="34" charset="0"/>
                        </a:rPr>
                        <a:t>9,929</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a:effectLst/>
                          <a:latin typeface="Arial" panose="020B0604020202020204" pitchFamily="34" charset="0"/>
                          <a:cs typeface="Arial" panose="020B0604020202020204" pitchFamily="34" charset="0"/>
                        </a:rPr>
                        <a:t>2,283</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a:effectLst/>
                          <a:latin typeface="Arial" panose="020B0604020202020204" pitchFamily="34" charset="0"/>
                          <a:cs typeface="Arial" panose="020B0604020202020204" pitchFamily="34" charset="0"/>
                        </a:rPr>
                        <a:t>2,743</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14,955</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471032100"/>
                  </a:ext>
                </a:extLst>
              </a:tr>
              <a:tr h="821238">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2019</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23,810</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a:effectLst/>
                          <a:latin typeface="Arial" panose="020B0604020202020204" pitchFamily="34" charset="0"/>
                          <a:cs typeface="Arial" panose="020B0604020202020204" pitchFamily="34" charset="0"/>
                        </a:rPr>
                        <a:t>2,711</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a:effectLst/>
                          <a:latin typeface="Arial" panose="020B0604020202020204" pitchFamily="34" charset="0"/>
                          <a:cs typeface="Arial" panose="020B0604020202020204" pitchFamily="34" charset="0"/>
                        </a:rPr>
                        <a:t>3,496</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tc>
                  <a:txBody>
                    <a:bodyPr/>
                    <a:lstStyle/>
                    <a:p>
                      <a:pPr algn="ctr">
                        <a:lnSpc>
                          <a:spcPct val="115000"/>
                        </a:lnSpc>
                        <a:spcAft>
                          <a:spcPts val="1000"/>
                        </a:spcAft>
                      </a:pPr>
                      <a:r>
                        <a:rPr lang="es-MX" sz="1200" dirty="0">
                          <a:effectLst/>
                          <a:latin typeface="Arial" panose="020B0604020202020204" pitchFamily="34" charset="0"/>
                          <a:cs typeface="Arial" panose="020B0604020202020204" pitchFamily="34" charset="0"/>
                        </a:rPr>
                        <a:t>30,017</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4450" marR="44450" marT="0" marB="0" anchor="ctr"/>
                </a:tc>
                <a:extLst>
                  <a:ext uri="{0D108BD9-81ED-4DB2-BD59-A6C34878D82A}">
                    <a16:rowId xmlns:a16="http://schemas.microsoft.com/office/drawing/2014/main" xmlns="" val="3789849544"/>
                  </a:ext>
                </a:extLst>
              </a:tr>
            </a:tbl>
          </a:graphicData>
        </a:graphic>
      </p:graphicFrame>
    </p:spTree>
    <p:extLst>
      <p:ext uri="{BB962C8B-B14F-4D97-AF65-F5344CB8AC3E}">
        <p14:creationId xmlns:p14="http://schemas.microsoft.com/office/powerpoint/2010/main" val="345639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377D1BD-CB49-486C-A0D6-276FC9AC79EA}"/>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0E3A530D-7787-0043-B551-CC8BAA660889}"/>
              </a:ext>
            </a:extLst>
          </p:cNvPr>
          <p:cNvSpPr>
            <a:spLocks noGrp="1"/>
          </p:cNvSpPr>
          <p:nvPr>
            <p:ph idx="4294967295"/>
          </p:nvPr>
        </p:nvSpPr>
        <p:spPr>
          <a:xfrm>
            <a:off x="332508" y="829513"/>
            <a:ext cx="11420877" cy="7018316"/>
          </a:xfrm>
        </p:spPr>
        <p:txBody>
          <a:bodyPr>
            <a:normAutofit/>
          </a:bodyPr>
          <a:lstStyle/>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800" b="1" dirty="0">
              <a:latin typeface="Arial" panose="020B0604020202020204" pitchFamily="34" charset="0"/>
              <a:cs typeface="Arial" panose="020B0604020202020204" pitchFamily="34" charset="0"/>
            </a:endParaRPr>
          </a:p>
          <a:p>
            <a:pPr marL="0" indent="0" algn="ctr" fontAlgn="base">
              <a:lnSpc>
                <a:spcPct val="120000"/>
              </a:lnSpc>
              <a:buNone/>
            </a:pPr>
            <a:r>
              <a:rPr lang="es-MX" sz="1800" b="1" dirty="0">
                <a:latin typeface="Arial" panose="020B0604020202020204" pitchFamily="34" charset="0"/>
                <a:cs typeface="Arial" panose="020B0604020202020204" pitchFamily="34" charset="0"/>
              </a:rPr>
              <a:t>Peticiones del sector empresarial:</a:t>
            </a:r>
          </a:p>
          <a:p>
            <a:pPr algn="just" fontAlgn="base">
              <a:lnSpc>
                <a:spcPct val="150000"/>
              </a:lnSpc>
            </a:pPr>
            <a:r>
              <a:rPr lang="es-MX" sz="1800" b="1" dirty="0">
                <a:latin typeface="Arial" panose="020B0604020202020204" pitchFamily="34" charset="0"/>
                <a:cs typeface="Arial" panose="020B0604020202020204" pitchFamily="34" charset="0"/>
              </a:rPr>
              <a:t>Implementar un estímulo de deducción acelerada de inversiones: </a:t>
            </a:r>
            <a:r>
              <a:rPr lang="es-MX" sz="1800" dirty="0">
                <a:latin typeface="Arial" panose="020B0604020202020204" pitchFamily="34" charset="0"/>
                <a:cs typeface="Arial" panose="020B0604020202020204" pitchFamily="34" charset="0"/>
              </a:rPr>
              <a:t>Proponemos que se pueda otorgar un estíimulo fiscal de manera temporal, para permitir la deducción acelerada de inversiones.</a:t>
            </a:r>
          </a:p>
          <a:p>
            <a:pPr marL="0" indent="0" algn="just" fontAlgn="base">
              <a:lnSpc>
                <a:spcPct val="150000"/>
              </a:lnSpc>
              <a:buNone/>
            </a:pPr>
            <a:endParaRPr lang="es-MX" sz="1800" b="1" dirty="0">
              <a:latin typeface="Arial" panose="020B0604020202020204" pitchFamily="34" charset="0"/>
              <a:cs typeface="Arial" panose="020B0604020202020204" pitchFamily="34" charset="0"/>
            </a:endParaRPr>
          </a:p>
          <a:p>
            <a:pPr algn="just" fontAlgn="base">
              <a:lnSpc>
                <a:spcPct val="150000"/>
              </a:lnSpc>
            </a:pPr>
            <a:r>
              <a:rPr lang="es-MX" sz="1800" b="1" dirty="0">
                <a:latin typeface="Arial" panose="020B0604020202020204" pitchFamily="34" charset="0"/>
                <a:cs typeface="Arial" panose="020B0604020202020204" pitchFamily="34" charset="0"/>
              </a:rPr>
              <a:t>Deducción de prestaciones laborales: </a:t>
            </a:r>
            <a:r>
              <a:rPr lang="es-MX" sz="1800" dirty="0">
                <a:latin typeface="Arial" panose="020B0604020202020204" pitchFamily="34" charset="0"/>
                <a:cs typeface="Arial" panose="020B0604020202020204" pitchFamily="34" charset="0"/>
              </a:rPr>
              <a:t>Actualmente más del 57% del empleo es informal, aumentar el costo del empleo formal no es la vía para revertir esta problemática. Por ello proponemos implementar un estímulo que permita la deducción total de las prestaciones laborales otorgadas a los trabajadores.  </a:t>
            </a:r>
          </a:p>
          <a:p>
            <a:pPr algn="just" fontAlgn="base">
              <a:lnSpc>
                <a:spcPct val="150000"/>
              </a:lnSpc>
            </a:pPr>
            <a:r>
              <a:rPr lang="es-MX" sz="1800" dirty="0">
                <a:latin typeface="Arial" panose="020B0604020202020204" pitchFamily="34" charset="0"/>
                <a:cs typeface="Arial" panose="020B0604020202020204" pitchFamily="34" charset="0"/>
              </a:rPr>
              <a:t>Dar continuidad al </a:t>
            </a:r>
            <a:r>
              <a:rPr lang="es-MX" sz="1800" b="1" dirty="0">
                <a:latin typeface="Arial" panose="020B0604020202020204" pitchFamily="34" charset="0"/>
                <a:cs typeface="Arial" panose="020B0604020202020204" pitchFamily="34" charset="0"/>
              </a:rPr>
              <a:t>Decreto de Zona Fronteriza</a:t>
            </a:r>
            <a:r>
              <a:rPr lang="es-MX" sz="1800" dirty="0">
                <a:latin typeface="Arial" panose="020B0604020202020204" pitchFamily="34" charset="0"/>
                <a:cs typeface="Arial" panose="020B0604020202020204" pitchFamily="34" charset="0"/>
              </a:rPr>
              <a:t>.</a:t>
            </a:r>
          </a:p>
          <a:p>
            <a:pPr marL="0" indent="0" algn="just" fontAlgn="base">
              <a:lnSpc>
                <a:spcPct val="150000"/>
              </a:lnSpc>
              <a:buNone/>
            </a:pPr>
            <a:endParaRPr lang="es-MX" sz="1800"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4635BE92-D3D6-6A4E-8B9A-4588F169A6A5}"/>
              </a:ext>
            </a:extLst>
          </p:cNvPr>
          <p:cNvSpPr>
            <a:spLocks noGrp="1"/>
          </p:cNvSpPr>
          <p:nvPr>
            <p:ph type="sldNum" sz="quarter" idx="12"/>
          </p:nvPr>
        </p:nvSpPr>
        <p:spPr/>
        <p:txBody>
          <a:bodyPr/>
          <a:lstStyle/>
          <a:p>
            <a:fld id="{9874FEE4-F77C-F447-9952-8E1E8A600B39}" type="slidenum">
              <a:rPr lang="es-MX" smtClean="0"/>
              <a:t>6</a:t>
            </a:fld>
            <a:endParaRPr lang="es-MX"/>
          </a:p>
        </p:txBody>
      </p:sp>
    </p:spTree>
    <p:extLst>
      <p:ext uri="{BB962C8B-B14F-4D97-AF65-F5344CB8AC3E}">
        <p14:creationId xmlns:p14="http://schemas.microsoft.com/office/powerpoint/2010/main" val="420312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377D1BD-CB49-486C-A0D6-276FC9AC79EA}"/>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0E3A530D-7787-0043-B551-CC8BAA660889}"/>
              </a:ext>
            </a:extLst>
          </p:cNvPr>
          <p:cNvSpPr>
            <a:spLocks noGrp="1"/>
          </p:cNvSpPr>
          <p:nvPr>
            <p:ph idx="4294967295"/>
          </p:nvPr>
        </p:nvSpPr>
        <p:spPr>
          <a:xfrm>
            <a:off x="332508" y="829513"/>
            <a:ext cx="11420877" cy="7018316"/>
          </a:xfrm>
        </p:spPr>
        <p:txBody>
          <a:bodyPr>
            <a:normAutofit/>
          </a:bodyPr>
          <a:lstStyle/>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r>
              <a:rPr lang="es-MX" sz="1800" b="1" dirty="0">
                <a:latin typeface="Arial" panose="020B0604020202020204" pitchFamily="34" charset="0"/>
                <a:cs typeface="Arial" panose="020B0604020202020204" pitchFamily="34" charset="0"/>
              </a:rPr>
              <a:t>Peticiones del sector empresarial:</a:t>
            </a:r>
            <a:r>
              <a:rPr lang="es-MX" sz="1800" dirty="0">
                <a:latin typeface="Arial" panose="020B0604020202020204" pitchFamily="34" charset="0"/>
                <a:cs typeface="Arial" panose="020B0604020202020204" pitchFamily="34" charset="0"/>
              </a:rPr>
              <a:t> </a:t>
            </a:r>
          </a:p>
          <a:p>
            <a:pPr algn="just" fontAlgn="base">
              <a:lnSpc>
                <a:spcPct val="150000"/>
              </a:lnSpc>
            </a:pPr>
            <a:r>
              <a:rPr lang="es-MX" sz="1800" b="1" dirty="0">
                <a:latin typeface="Arial" panose="020B0604020202020204" pitchFamily="34" charset="0"/>
                <a:cs typeface="Arial" panose="020B0604020202020204" pitchFamily="34" charset="0"/>
              </a:rPr>
              <a:t>Deducción de intereses: </a:t>
            </a:r>
            <a:r>
              <a:rPr lang="es-MX" sz="1800" dirty="0">
                <a:latin typeface="Arial" panose="020B0604020202020204" pitchFamily="34" charset="0"/>
                <a:cs typeface="Arial" panose="020B0604020202020204" pitchFamily="34" charset="0"/>
              </a:rPr>
              <a:t>En la reforma fiscal 2020 se estableció un nuevo procedimiento para fijar el monto máximo de deducción de intereses que superen los 20 millones de pesos, proponemos posponer la vigencia de esta disposición en virtud de que el entorno económico de México y del mundo cambio por los efectos del COVID. Una medida en este sentido promoverá la inversión, la inversión es un factor clave para recuperar en el menor tiempo posible los empleos perdidos y las condiciones económicas del país. </a:t>
            </a:r>
          </a:p>
          <a:p>
            <a:pPr marL="0" indent="0" algn="just" fontAlgn="base">
              <a:lnSpc>
                <a:spcPct val="150000"/>
              </a:lnSpc>
              <a:buNone/>
            </a:pPr>
            <a:endParaRPr lang="es-MX" sz="1800" dirty="0">
              <a:latin typeface="Arial" panose="020B0604020202020204" pitchFamily="34" charset="0"/>
              <a:cs typeface="Arial" panose="020B0604020202020204" pitchFamily="34" charset="0"/>
            </a:endParaRPr>
          </a:p>
          <a:p>
            <a:pPr algn="just" fontAlgn="base">
              <a:lnSpc>
                <a:spcPct val="150000"/>
              </a:lnSpc>
            </a:pPr>
            <a:r>
              <a:rPr lang="es-MX" sz="1800" b="1" dirty="0">
                <a:latin typeface="Arial" panose="020B0604020202020204" pitchFamily="34" charset="0"/>
                <a:cs typeface="Arial" panose="020B0604020202020204" pitchFamily="34" charset="0"/>
              </a:rPr>
              <a:t>Solicitamos de manera temporal permitir a los contribuyentes celebrar convenios de pagos en parcialidades para el pago de impuestos del año en curso</a:t>
            </a:r>
            <a:r>
              <a:rPr lang="es-MX" sz="1800" dirty="0">
                <a:latin typeface="Arial" panose="020B0604020202020204" pitchFamily="34" charset="0"/>
                <a:cs typeface="Arial" panose="020B0604020202020204" pitchFamily="34" charset="0"/>
              </a:rPr>
              <a:t>, en el entendido de que no se estan solicitando reducciones de impuestos, ni condonaciones de estos. </a:t>
            </a:r>
            <a:endParaRPr lang="es-MX" sz="1800" b="1" dirty="0">
              <a:latin typeface="Arial" panose="020B0604020202020204" pitchFamily="34" charset="0"/>
              <a:cs typeface="Arial" panose="020B0604020202020204" pitchFamily="34" charset="0"/>
            </a:endParaRPr>
          </a:p>
        </p:txBody>
      </p:sp>
      <p:sp>
        <p:nvSpPr>
          <p:cNvPr id="5" name="Marcador de número de diapositiva 4">
            <a:extLst>
              <a:ext uri="{FF2B5EF4-FFF2-40B4-BE49-F238E27FC236}">
                <a16:creationId xmlns:a16="http://schemas.microsoft.com/office/drawing/2014/main" xmlns="" id="{4635BE92-D3D6-6A4E-8B9A-4588F169A6A5}"/>
              </a:ext>
            </a:extLst>
          </p:cNvPr>
          <p:cNvSpPr>
            <a:spLocks noGrp="1"/>
          </p:cNvSpPr>
          <p:nvPr>
            <p:ph type="sldNum" sz="quarter" idx="12"/>
          </p:nvPr>
        </p:nvSpPr>
        <p:spPr/>
        <p:txBody>
          <a:bodyPr/>
          <a:lstStyle/>
          <a:p>
            <a:fld id="{9874FEE4-F77C-F447-9952-8E1E8A600B39}" type="slidenum">
              <a:rPr lang="es-MX" smtClean="0"/>
              <a:t>7</a:t>
            </a:fld>
            <a:endParaRPr lang="es-MX"/>
          </a:p>
        </p:txBody>
      </p:sp>
    </p:spTree>
    <p:extLst>
      <p:ext uri="{BB962C8B-B14F-4D97-AF65-F5344CB8AC3E}">
        <p14:creationId xmlns:p14="http://schemas.microsoft.com/office/powerpoint/2010/main" val="203154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377D1BD-CB49-486C-A0D6-276FC9AC79EA}"/>
              </a:ext>
            </a:extLst>
          </p:cNvPr>
          <p:cNvPicPr>
            <a:picLocks noChangeAspect="1"/>
          </p:cNvPicPr>
          <p:nvPr/>
        </p:nvPicPr>
        <p:blipFill>
          <a:blip r:embed="rId2"/>
          <a:stretch>
            <a:fillRect/>
          </a:stretch>
        </p:blipFill>
        <p:spPr>
          <a:xfrm>
            <a:off x="0" y="0"/>
            <a:ext cx="12192000" cy="6858000"/>
          </a:xfrm>
          <a:prstGeom prst="rect">
            <a:avLst/>
          </a:prstGeom>
        </p:spPr>
      </p:pic>
      <p:sp>
        <p:nvSpPr>
          <p:cNvPr id="3" name="Marcador de contenido 2">
            <a:extLst>
              <a:ext uri="{FF2B5EF4-FFF2-40B4-BE49-F238E27FC236}">
                <a16:creationId xmlns:a16="http://schemas.microsoft.com/office/drawing/2014/main" xmlns="" id="{0E3A530D-7787-0043-B551-CC8BAA660889}"/>
              </a:ext>
            </a:extLst>
          </p:cNvPr>
          <p:cNvSpPr>
            <a:spLocks noGrp="1"/>
          </p:cNvSpPr>
          <p:nvPr>
            <p:ph idx="4294967295"/>
          </p:nvPr>
        </p:nvSpPr>
        <p:spPr>
          <a:xfrm>
            <a:off x="332508" y="829513"/>
            <a:ext cx="11420877" cy="7018316"/>
          </a:xfrm>
        </p:spPr>
        <p:txBody>
          <a:bodyPr>
            <a:normAutofit/>
          </a:bodyPr>
          <a:lstStyle/>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endParaRPr lang="es-MX" sz="1300" dirty="0">
              <a:latin typeface="Arial" panose="020B0604020202020204" pitchFamily="34" charset="0"/>
              <a:cs typeface="Arial" panose="020B0604020202020204" pitchFamily="34" charset="0"/>
            </a:endParaRPr>
          </a:p>
          <a:p>
            <a:pPr marL="0" indent="0" algn="ctr" fontAlgn="base">
              <a:lnSpc>
                <a:spcPct val="120000"/>
              </a:lnSpc>
              <a:buNone/>
            </a:pPr>
            <a:r>
              <a:rPr lang="es-MX" sz="1600" b="1" dirty="0">
                <a:latin typeface="Arial" panose="020B0604020202020204" pitchFamily="34" charset="0"/>
                <a:cs typeface="Arial" panose="020B0604020202020204" pitchFamily="34" charset="0"/>
              </a:rPr>
              <a:t>Peticiones del sector empresarial:</a:t>
            </a:r>
          </a:p>
          <a:p>
            <a:pPr algn="just" fontAlgn="base">
              <a:lnSpc>
                <a:spcPct val="120000"/>
              </a:lnSpc>
            </a:pPr>
            <a:r>
              <a:rPr lang="es-MX" sz="1600" dirty="0">
                <a:latin typeface="Arial" panose="020B0604020202020204" pitchFamily="34" charset="0"/>
                <a:cs typeface="Arial" panose="020B0604020202020204" pitchFamily="34" charset="0"/>
              </a:rPr>
              <a:t> </a:t>
            </a:r>
            <a:r>
              <a:rPr lang="es-MX" sz="1600" b="1" dirty="0">
                <a:latin typeface="Arial" panose="020B0604020202020204" pitchFamily="34" charset="0"/>
                <a:cs typeface="Arial" panose="020B0604020202020204" pitchFamily="34" charset="0"/>
              </a:rPr>
              <a:t>Agilizar devoluciones de IVA:</a:t>
            </a:r>
            <a:r>
              <a:rPr lang="es-MX" sz="1600" dirty="0">
                <a:latin typeface="Arial" panose="020B0604020202020204" pitchFamily="34" charset="0"/>
                <a:cs typeface="Arial" panose="020B0604020202020204" pitchFamily="34" charset="0"/>
              </a:rPr>
              <a:t> CONCAMIN tiene una propuesta para agilizar las devoluciones de IVA a contribuyentes que se ubiquen en altos estándares de cumplimiento fiscal, solicitamos implementar un mecanismo normativo que permita agilizar las devoluciones a los contribuyentes cumplidos. Sería una señal positiva para la inversión, es que en el próximo paquete económico se consideren en la Ley de Ingresos que el SAT publicará reglas para agilizar la recuperación de los saldos en favor de los contribuyentes con altos estándares de cumplimiento fiscal. </a:t>
            </a:r>
            <a:endParaRPr lang="es-MX" sz="1600" b="1" dirty="0">
              <a:latin typeface="Arial" panose="020B0604020202020204" pitchFamily="34" charset="0"/>
              <a:cs typeface="Arial" panose="020B0604020202020204" pitchFamily="34" charset="0"/>
            </a:endParaRPr>
          </a:p>
          <a:p>
            <a:pPr algn="just" fontAlgn="base">
              <a:lnSpc>
                <a:spcPct val="120000"/>
              </a:lnSpc>
            </a:pPr>
            <a:r>
              <a:rPr lang="es-MX" sz="1600" b="1" dirty="0">
                <a:latin typeface="Arial" panose="020B0604020202020204" pitchFamily="34" charset="0"/>
                <a:cs typeface="Arial" panose="020B0604020202020204" pitchFamily="34" charset="0"/>
              </a:rPr>
              <a:t>Consideramos que es fundamental implementar medidas que den mayor seguridad jurídica a los contribuyentes</a:t>
            </a:r>
            <a:r>
              <a:rPr lang="es-MX" sz="1600" dirty="0">
                <a:latin typeface="Arial" panose="020B0604020202020204" pitchFamily="34" charset="0"/>
                <a:cs typeface="Arial" panose="020B0604020202020204" pitchFamily="34" charset="0"/>
              </a:rPr>
              <a:t>: En estas labores la PRODECON ha coadyuvado en la protección de los derechos humanos de los contribuyentes. Consideramos necesario dotarla de los recursos económicos suficientes para garantizar el cumplimiento de sus responsabilidades. </a:t>
            </a:r>
          </a:p>
          <a:p>
            <a:pPr algn="just" fontAlgn="base">
              <a:lnSpc>
                <a:spcPct val="120000"/>
              </a:lnSpc>
            </a:pPr>
            <a:r>
              <a:rPr lang="es-MX" sz="1600" b="1" dirty="0">
                <a:latin typeface="Arial" panose="020B0604020202020204" pitchFamily="34" charset="0"/>
                <a:cs typeface="Arial" panose="020B0604020202020204" pitchFamily="34" charset="0"/>
              </a:rPr>
              <a:t>Aumentar deducción de consumos en restaurantes pagados vía electrónica.</a:t>
            </a:r>
          </a:p>
          <a:p>
            <a:pPr algn="just" fontAlgn="base">
              <a:lnSpc>
                <a:spcPct val="120000"/>
              </a:lnSpc>
            </a:pPr>
            <a:r>
              <a:rPr lang="es-MX" sz="1600" b="1" dirty="0">
                <a:latin typeface="Arial" panose="020B0604020202020204" pitchFamily="34" charset="0"/>
                <a:cs typeface="Arial" panose="020B0604020202020204" pitchFamily="34" charset="0"/>
              </a:rPr>
              <a:t>Aumentar monto máximo deducible de automoviles.</a:t>
            </a:r>
          </a:p>
          <a:p>
            <a:pPr algn="just" fontAlgn="base">
              <a:lnSpc>
                <a:spcPct val="120000"/>
              </a:lnSpc>
            </a:pPr>
            <a:r>
              <a:rPr lang="es-MX" sz="1600" b="1" dirty="0">
                <a:latin typeface="Arial" panose="020B0604020202020204" pitchFamily="34" charset="0"/>
                <a:cs typeface="Arial" panose="020B0604020202020204" pitchFamily="34" charset="0"/>
              </a:rPr>
              <a:t>Implementar un Programa de Auto Regularización en material de PLD</a:t>
            </a:r>
          </a:p>
          <a:p>
            <a:pPr marL="0" indent="0" algn="just" fontAlgn="base">
              <a:lnSpc>
                <a:spcPct val="120000"/>
              </a:lnSpc>
              <a:buNone/>
            </a:pPr>
            <a:endParaRPr lang="es-MX" sz="1600" b="1" dirty="0">
              <a:latin typeface="Arial" panose="020B0604020202020204" pitchFamily="34" charset="0"/>
              <a:cs typeface="Arial" panose="020B0604020202020204" pitchFamily="34" charset="0"/>
            </a:endParaRPr>
          </a:p>
          <a:p>
            <a:pPr algn="just" fontAlgn="base">
              <a:lnSpc>
                <a:spcPct val="120000"/>
              </a:lnSpc>
            </a:pPr>
            <a:endParaRPr lang="es-MX" sz="1300" b="1" dirty="0"/>
          </a:p>
        </p:txBody>
      </p:sp>
      <p:sp>
        <p:nvSpPr>
          <p:cNvPr id="5" name="Marcador de número de diapositiva 4">
            <a:extLst>
              <a:ext uri="{FF2B5EF4-FFF2-40B4-BE49-F238E27FC236}">
                <a16:creationId xmlns:a16="http://schemas.microsoft.com/office/drawing/2014/main" xmlns="" id="{4635BE92-D3D6-6A4E-8B9A-4588F169A6A5}"/>
              </a:ext>
            </a:extLst>
          </p:cNvPr>
          <p:cNvSpPr>
            <a:spLocks noGrp="1"/>
          </p:cNvSpPr>
          <p:nvPr>
            <p:ph type="sldNum" sz="quarter" idx="12"/>
          </p:nvPr>
        </p:nvSpPr>
        <p:spPr/>
        <p:txBody>
          <a:bodyPr/>
          <a:lstStyle/>
          <a:p>
            <a:fld id="{9874FEE4-F77C-F447-9952-8E1E8A600B39}" type="slidenum">
              <a:rPr lang="es-MX" smtClean="0"/>
              <a:t>8</a:t>
            </a:fld>
            <a:endParaRPr lang="es-MX"/>
          </a:p>
        </p:txBody>
      </p:sp>
    </p:spTree>
    <p:extLst>
      <p:ext uri="{BB962C8B-B14F-4D97-AF65-F5344CB8AC3E}">
        <p14:creationId xmlns:p14="http://schemas.microsoft.com/office/powerpoint/2010/main" val="38277613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TotalTime>
  <Words>739</Words>
  <Application>Microsoft Office PowerPoint</Application>
  <PresentationFormat>Panorámica</PresentationFormat>
  <Paragraphs>76</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Calibri</vt:lpstr>
      <vt:lpstr>Calibri Light</vt:lpstr>
      <vt:lpstr>Cambria</vt:lpstr>
      <vt:lpstr>Times New Roman</vt:lpstr>
      <vt:lpstr>Tema de Office</vt:lpstr>
      <vt:lpstr>      Iniciativa Fiscal 2021. Ley de Ingresos, IEPS, LFD. </vt:lpstr>
      <vt:lpstr>  Ley de Ingresos 2021.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Higuera Velazquez</dc:creator>
  <cp:lastModifiedBy>Usuario</cp:lastModifiedBy>
  <cp:revision>98</cp:revision>
  <dcterms:created xsi:type="dcterms:W3CDTF">2020-09-18T01:43:24Z</dcterms:created>
  <dcterms:modified xsi:type="dcterms:W3CDTF">2020-10-15T21:58:19Z</dcterms:modified>
</cp:coreProperties>
</file>